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Lato" panose="020F0502020204030203" pitchFamily="34" charset="0"/>
      <p:regular r:id="rId10"/>
      <p:bold r:id="rId11"/>
      <p:italic r:id="rId12"/>
      <p:boldItalic r:id="rId13"/>
    </p:embeddedFont>
    <p:embeddedFont>
      <p:font typeface="Montserrat" panose="00000500000000000000" pitchFamily="2"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1128D1-FB0B-46BD-B774-A15B6AF877F4}" v="2" dt="2022-12-15T07:16:38.947"/>
    <p1510:client id="{6A02F070-5C1F-4D88-A572-3F14C39F40BD}" v="2" dt="2022-12-16T06:48:13.9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754" autoAdjust="0"/>
  </p:normalViewPr>
  <p:slideViewPr>
    <p:cSldViewPr snapToGrid="0">
      <p:cViewPr varScale="1">
        <p:scale>
          <a:sx n="110" d="100"/>
          <a:sy n="110" d="100"/>
        </p:scale>
        <p:origin x="1644"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23" Type="http://schemas.microsoft.com/office/2015/10/relationships/revisionInfo" Target="revisionInfo.xml"/><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es Block" userId="1e6ce92493f3e3f0" providerId="LiveId" clId="{681128D1-FB0B-46BD-B774-A15B6AF877F4}"/>
    <pc:docChg chg="modSld">
      <pc:chgData name="James Block" userId="1e6ce92493f3e3f0" providerId="LiveId" clId="{681128D1-FB0B-46BD-B774-A15B6AF877F4}" dt="2022-12-15T07:16:38.946" v="0"/>
      <pc:docMkLst>
        <pc:docMk/>
      </pc:docMkLst>
      <pc:sldChg chg="modTransition">
        <pc:chgData name="James Block" userId="1e6ce92493f3e3f0" providerId="LiveId" clId="{681128D1-FB0B-46BD-B774-A15B6AF877F4}" dt="2022-12-15T07:16:38.946" v="0"/>
        <pc:sldMkLst>
          <pc:docMk/>
          <pc:sldMk cId="0" sldId="258"/>
        </pc:sldMkLst>
      </pc:sldChg>
    </pc:docChg>
  </pc:docChgLst>
  <pc:docChgLst>
    <pc:chgData name="Guest User" providerId="Windows Live" clId="Web-{6A02F070-5C1F-4D88-A572-3F14C39F40BD}"/>
    <pc:docChg chg="modSld">
      <pc:chgData name="Guest User" userId="" providerId="Windows Live" clId="Web-{6A02F070-5C1F-4D88-A572-3F14C39F40BD}" dt="2022-12-16T06:48:13.993" v="1"/>
      <pc:docMkLst>
        <pc:docMk/>
      </pc:docMkLst>
      <pc:sldChg chg="addSp delSp modSp modMedia addAnim delAnim">
        <pc:chgData name="Guest User" userId="" providerId="Windows Live" clId="Web-{6A02F070-5C1F-4D88-A572-3F14C39F40BD}" dt="2022-12-16T06:48:13.993" v="1"/>
        <pc:sldMkLst>
          <pc:docMk/>
          <pc:sldMk cId="0" sldId="259"/>
        </pc:sldMkLst>
        <pc:picChg chg="add del mod">
          <ac:chgData name="Guest User" userId="" providerId="Windows Live" clId="Web-{6A02F070-5C1F-4D88-A572-3F14C39F40BD}" dt="2022-12-16T06:48:13.993" v="1"/>
          <ac:picMkLst>
            <pc:docMk/>
            <pc:sldMk cId="0" sldId="259"/>
            <ac:picMk id="2" creationId="{0B1AE0F8-C987-C91D-16ED-503365C0D2D9}"/>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a43f3f69eb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a43f3f69eb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Want to bring your practices to the 21st century? Today we live in a world where software is a part of our daily lives. These essential apps range from small to drastic improvements in the quality of life for their users. There is software that exists in a lot of the small things around us that people wouldn’t usually give a second thought to: </a:t>
            </a:r>
            <a:r>
              <a:rPr lang="en" sz="1600" b="1" dirty="0"/>
              <a:t>[Click transition] </a:t>
            </a:r>
            <a:r>
              <a:rPr lang="en" sz="1600" dirty="0"/>
              <a:t>such as traffic light algorithms to keep traffic at a minimum, or bits of logic in a camera for auto-exposure, color correction, and compression. </a:t>
            </a:r>
            <a:r>
              <a:rPr lang="en" sz="1600" b="1" dirty="0"/>
              <a:t>[Click transition] </a:t>
            </a:r>
            <a:endParaRPr sz="160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b5ca1f732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b5ca1f73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dk1"/>
                </a:solidFill>
              </a:rPr>
              <a:t>Yet, coaches around the world are still resorting to paper and pencil and spreadsheets to produce practice plans today. We here at CU Denver are the Senior Design Team with the answer to these medieval techniques. We present to you a modernized alternative to the outdated methods that are still being used.</a:t>
            </a:r>
            <a:br>
              <a:rPr lang="en" sz="1600" dirty="0">
                <a:solidFill>
                  <a:schemeClr val="dk1"/>
                </a:solidFill>
              </a:rPr>
            </a:br>
            <a:br>
              <a:rPr lang="en" sz="1600" dirty="0">
                <a:solidFill>
                  <a:schemeClr val="dk1"/>
                </a:solidFill>
              </a:rPr>
            </a:br>
            <a:r>
              <a:rPr lang="en" sz="1600" dirty="0">
                <a:solidFill>
                  <a:schemeClr val="dk1"/>
                </a:solidFill>
              </a:rPr>
              <a:t>As shown above, we have two different pictures given by our client showing one a practice plan written by hand and second a spreadsheet of the entire drill list with the drill type and the specific category. The boxes next to the drill list is to check off when the practice was used and then building a coherent plan off of what still needs to be practiced/and or trained. As you can see, this process is very time consuming, generally taking our client in total 45 minutes to create an entire practice plan. </a:t>
            </a:r>
            <a:br>
              <a:rPr lang="en" sz="1600" dirty="0">
                <a:solidFill>
                  <a:schemeClr val="dk1"/>
                </a:solidFill>
              </a:rPr>
            </a:br>
            <a:r>
              <a:rPr lang="en" sz="1600" dirty="0">
                <a:solidFill>
                  <a:schemeClr val="dk1"/>
                </a:solidFill>
              </a:rPr>
              <a:t>Thus, we are offering a solution to reduce the time efficiency and improving quality of making practice plan. </a:t>
            </a:r>
            <a:br>
              <a:rPr lang="en" sz="1600" dirty="0">
                <a:solidFill>
                  <a:schemeClr val="dk1"/>
                </a:solidFill>
              </a:rPr>
            </a:br>
            <a:endParaRPr sz="1600" dirty="0">
              <a:solidFill>
                <a:schemeClr val="dk1"/>
              </a:solidFill>
            </a:endParaRPr>
          </a:p>
          <a:p>
            <a:pPr marL="0" lvl="0" indent="0" algn="l" rtl="0">
              <a:spcBef>
                <a:spcPts val="0"/>
              </a:spcBef>
              <a:spcAft>
                <a:spcPts val="0"/>
              </a:spcAft>
              <a:buClr>
                <a:schemeClr val="dk1"/>
              </a:buClr>
              <a:buSzPts val="1100"/>
              <a:buFont typeface="Arial"/>
              <a:buNone/>
            </a:pPr>
            <a:endParaRPr sz="1600"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a43f3f69eb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a43f3f69e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This is PracticeSmith: The place for baseball coaches to create and manage all of their teams, players, and plans’ needs. Never again will you be going through excel spreadsheets or picking up a pencil and paper to hand draw your drills.</a:t>
            </a:r>
            <a:endParaRPr sz="1600" dirty="0"/>
          </a:p>
          <a:p>
            <a:pPr marL="0" lvl="0" indent="0" algn="l" rtl="0">
              <a:spcBef>
                <a:spcPts val="0"/>
              </a:spcBef>
              <a:spcAft>
                <a:spcPts val="0"/>
              </a:spcAft>
              <a:buNone/>
            </a:pPr>
            <a:endParaRPr sz="1600" dirty="0"/>
          </a:p>
          <a:p>
            <a:pPr marL="0" lvl="0" indent="0" algn="l" rtl="0">
              <a:spcBef>
                <a:spcPts val="0"/>
              </a:spcBef>
              <a:spcAft>
                <a:spcPts val="0"/>
              </a:spcAft>
              <a:buNone/>
            </a:pPr>
            <a:r>
              <a:rPr lang="en" sz="1600" b="1" dirty="0">
                <a:solidFill>
                  <a:schemeClr val="dk1"/>
                </a:solidFill>
              </a:rPr>
              <a:t>[Transition]</a:t>
            </a:r>
            <a:br>
              <a:rPr lang="en" sz="1600" dirty="0"/>
            </a:br>
            <a:br>
              <a:rPr lang="en" sz="1600" dirty="0"/>
            </a:br>
            <a:r>
              <a:rPr lang="en" sz="1600" dirty="0"/>
              <a:t>With PracticeSmith, we give you all the tools necessary to plan your baseball team and practices with an organized, intuitive, and simple layout all at the convenience of your personal computer. Instead of manually checking off a list of when you did what drill, PracticeSmith infers this information from your plans and stores it, without you ever having to remember or touch anything.</a:t>
            </a:r>
            <a:endParaRPr sz="1600" dirty="0"/>
          </a:p>
          <a:p>
            <a:pPr marL="0" lvl="0" indent="0" algn="l" rtl="0">
              <a:spcBef>
                <a:spcPts val="0"/>
              </a:spcBef>
              <a:spcAft>
                <a:spcPts val="0"/>
              </a:spcAft>
              <a:buNone/>
            </a:pPr>
            <a:endParaRPr sz="1600" dirty="0"/>
          </a:p>
          <a:p>
            <a:pPr marL="0" lvl="0" indent="0" algn="l" rtl="0">
              <a:spcBef>
                <a:spcPts val="0"/>
              </a:spcBef>
              <a:spcAft>
                <a:spcPts val="0"/>
              </a:spcAft>
              <a:buNone/>
            </a:pPr>
            <a:r>
              <a:rPr lang="en" sz="1600" b="1" dirty="0"/>
              <a:t>[Transition]</a:t>
            </a:r>
            <a:br>
              <a:rPr lang="en" sz="1600" dirty="0"/>
            </a:br>
            <a:br>
              <a:rPr lang="en" sz="1600" dirty="0"/>
            </a:br>
            <a:r>
              <a:rPr lang="en" sz="1600" dirty="0"/>
              <a:t>The time for pencil and paper drills is coming to an end, the future of all drill creation is here with shape, color, brush, and text tools at your disposal. It even comes with a pre-drawn empty baseball diamond as a template to save time on drawing the field with every drill. All that time spent organizing spreadsheets and filling out empty cells is also coming to an end. With PracticeSmith we save all your teams, players, and plans so that you never need to worry about stacks of paper again. </a:t>
            </a:r>
            <a:endParaRPr sz="16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ae9499b524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ae9499b524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How much time have you wasted trying to explain and re-explain how certain drills will work to your players at practice? With PracticeSmith you can cut down this wasted time and get straight to hitting balls. Send emails to parents or players containing the practice plan hours, days, or weeks in advance so when your players get to practice they already know what to do.</a:t>
            </a:r>
            <a:endParaRPr sz="1800" dirty="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a696eefdf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a696eefdf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How much time do you waste trying to remember what drills and players you have on your team?</a:t>
            </a:r>
            <a:br>
              <a:rPr lang="en" sz="1600" dirty="0"/>
            </a:br>
            <a:br>
              <a:rPr lang="en" sz="1600" dirty="0"/>
            </a:br>
            <a:r>
              <a:rPr lang="en" sz="1600" dirty="0"/>
              <a:t>With just a single import of your data, your drills and players live in PracticeSmith and can be referenced at any time for viewing or using inside a plan. Your data is stored alongside your team, so you can differentiate between drills and players when you have multiple teams.</a:t>
            </a:r>
            <a:endParaRPr sz="16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ae9499b524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ae9499b52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During the development of PracticeSmith, there were a multitude of challenges that we faced. For one, we all had very limited web development experience. For all of the technologies that we used, we had to learn most of them with zero experience. We began the development of the website with certain technologies but ended up changing some of them after learning that they made our lives easier.</a:t>
            </a:r>
            <a:br>
              <a:rPr lang="en" sz="1800" dirty="0"/>
            </a:br>
            <a:br>
              <a:rPr lang="en" sz="1800" dirty="0"/>
            </a:br>
            <a:r>
              <a:rPr lang="en" sz="1800" dirty="0"/>
              <a:t>We also struggled with integration between various parts of the website, including integrating the graphical parts with the main practice plan page.</a:t>
            </a:r>
            <a:br>
              <a:rPr lang="en" sz="1800" dirty="0"/>
            </a:br>
            <a:br>
              <a:rPr lang="en" sz="1800" dirty="0"/>
            </a:br>
            <a:r>
              <a:rPr lang="en" sz="1800" dirty="0"/>
              <a:t>Another issue we faced was the relationship between the players, teams, drills, and plans. We had to refactor our database schemas and relationships multiple times.</a:t>
            </a:r>
            <a:br>
              <a:rPr lang="en" sz="1800" dirty="0"/>
            </a:br>
            <a:br>
              <a:rPr lang="en" sz="1800" dirty="0"/>
            </a:br>
            <a:r>
              <a:rPr lang="en" sz="1800" dirty="0"/>
              <a:t>We are still working on improving the flow of the website as well as making the user interface more intuitive.</a:t>
            </a:r>
            <a:endParaRPr sz="18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Thank you for your time. We are Team 6 aka “Practice Smith” group and THANK YOU FOR  LISTENING TO OUR PRESENTATION. </a:t>
            </a:r>
            <a:endParaRPr sz="18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image" Target="../media/image3.png"/><Relationship Id="rId2" Type="http://schemas.microsoft.com/office/2007/relationships/media" Target="../media/media1.m4a"/><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png"/><Relationship Id="rId2" Type="http://schemas.microsoft.com/office/2007/relationships/media" Target="../media/media1.m4a"/><Relationship Id="rId1" Type="http://schemas.openxmlformats.org/officeDocument/2006/relationships/audio" Target="NULL" TargetMode="Externa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image" Target="../media/image10.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3.m4a"/><Relationship Id="rId1" Type="http://schemas.openxmlformats.org/officeDocument/2006/relationships/audio" Target="NULL" TargetMode="External"/><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3.m4a"/><Relationship Id="rId1" Type="http://schemas.openxmlformats.org/officeDocument/2006/relationships/audio" Target="NULL" TargetMode="Externa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3.xml"/><Relationship Id="rId7" Type="http://schemas.openxmlformats.org/officeDocument/2006/relationships/image" Target="../media/image1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6.xm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p:nvPr/>
        </p:nvSpPr>
        <p:spPr>
          <a:xfrm>
            <a:off x="476250" y="2068414"/>
            <a:ext cx="8190904" cy="1006354"/>
          </a:xfrm>
          <a:prstGeom prst="rect">
            <a:avLst/>
          </a:prstGeom>
        </p:spPr>
        <p:txBody>
          <a:bodyPr>
            <a:prstTxWarp prst="textPlain">
              <a:avLst/>
            </a:prstTxWarp>
          </a:bodyPr>
          <a:lstStyle/>
          <a:p>
            <a:pPr lvl="0" algn="ctr"/>
            <a:r>
              <a:rPr b="0" i="0">
                <a:ln w="28575" cap="flat" cmpd="sng">
                  <a:solidFill>
                    <a:srgbClr val="FFFFFF"/>
                  </a:solidFill>
                  <a:prstDash val="solid"/>
                  <a:round/>
                  <a:headEnd type="none" w="sm" len="sm"/>
                  <a:tailEnd type="none" w="sm" len="sm"/>
                </a:ln>
                <a:solidFill>
                  <a:srgbClr val="4A86E8"/>
                </a:solidFill>
                <a:latin typeface="Arial"/>
              </a:rPr>
              <a:t>PracticeSmith</a:t>
            </a:r>
          </a:p>
        </p:txBody>
      </p:sp>
      <p:pic>
        <p:nvPicPr>
          <p:cNvPr id="135" name="Google Shape;135;p13"/>
          <p:cNvPicPr preferRelativeResize="0"/>
          <p:nvPr/>
        </p:nvPicPr>
        <p:blipFill>
          <a:blip r:embed="rId5">
            <a:alphaModFix/>
          </a:blip>
          <a:stretch>
            <a:fillRect/>
          </a:stretch>
        </p:blipFill>
        <p:spPr>
          <a:xfrm>
            <a:off x="51425" y="2435096"/>
            <a:ext cx="6071724" cy="2663050"/>
          </a:xfrm>
          <a:prstGeom prst="rect">
            <a:avLst/>
          </a:prstGeom>
          <a:noFill/>
          <a:ln>
            <a:noFill/>
          </a:ln>
        </p:spPr>
      </p:pic>
      <p:pic>
        <p:nvPicPr>
          <p:cNvPr id="136" name="Google Shape;136;p13"/>
          <p:cNvPicPr preferRelativeResize="0"/>
          <p:nvPr/>
        </p:nvPicPr>
        <p:blipFill>
          <a:blip r:embed="rId6">
            <a:alphaModFix/>
          </a:blip>
          <a:stretch>
            <a:fillRect/>
          </a:stretch>
        </p:blipFill>
        <p:spPr>
          <a:xfrm>
            <a:off x="5006800" y="148700"/>
            <a:ext cx="3962400" cy="2343150"/>
          </a:xfrm>
          <a:prstGeom prst="rect">
            <a:avLst/>
          </a:prstGeom>
          <a:noFill/>
          <a:ln>
            <a:noFill/>
          </a:ln>
        </p:spPr>
      </p:pic>
      <p:pic>
        <p:nvPicPr>
          <p:cNvPr id="137" name="Google Shape;137;p13"/>
          <p:cNvPicPr preferRelativeResize="0"/>
          <p:nvPr/>
        </p:nvPicPr>
        <p:blipFill>
          <a:blip r:embed="rId7">
            <a:alphaModFix/>
          </a:blip>
          <a:stretch>
            <a:fillRect/>
          </a:stretch>
        </p:blipFill>
        <p:spPr>
          <a:xfrm>
            <a:off x="1047731" y="91950"/>
            <a:ext cx="2899564" cy="2343149"/>
          </a:xfrm>
          <a:prstGeom prst="rect">
            <a:avLst/>
          </a:prstGeom>
          <a:noFill/>
          <a:ln>
            <a:noFill/>
          </a:ln>
        </p:spPr>
      </p:pic>
      <p:pic>
        <p:nvPicPr>
          <p:cNvPr id="138" name="Google Shape;138;p13"/>
          <p:cNvPicPr preferRelativeResize="0"/>
          <p:nvPr/>
        </p:nvPicPr>
        <p:blipFill>
          <a:blip r:embed="rId8">
            <a:alphaModFix/>
          </a:blip>
          <a:stretch>
            <a:fillRect/>
          </a:stretch>
        </p:blipFill>
        <p:spPr>
          <a:xfrm>
            <a:off x="6267375" y="2491850"/>
            <a:ext cx="2606299" cy="2606299"/>
          </a:xfrm>
          <a:prstGeom prst="rect">
            <a:avLst/>
          </a:prstGeom>
          <a:noFill/>
          <a:ln>
            <a:noFill/>
          </a:ln>
        </p:spPr>
      </p:pic>
      <p:pic>
        <p:nvPicPr>
          <p:cNvPr id="2" name="Intro">
            <a:hlinkClick r:id="" action="ppaction://media"/>
            <a:extLst>
              <a:ext uri="{FF2B5EF4-FFF2-40B4-BE49-F238E27FC236}">
                <a16:creationId xmlns:a16="http://schemas.microsoft.com/office/drawing/2014/main" id="{2FAF3F24-679C-1A8F-8E4A-483A9B772D36}"/>
              </a:ext>
            </a:extLst>
          </p:cNvPr>
          <p:cNvPicPr>
            <a:picLocks noChangeAspect="1"/>
          </p:cNvPicPr>
          <p:nvPr>
            <a:audioFile r:link="rId1"/>
            <p:extLst>
              <p:ext uri="{DAA4B4D4-6D71-4841-9C94-3DE7FCFB9230}">
                <p14:media xmlns:p14="http://schemas.microsoft.com/office/powerpoint/2010/main" r:embed="rId2">
                  <p14:trim end="67639.4374"/>
                </p14:media>
              </p:ext>
            </p:extLst>
          </p:nvPr>
        </p:nvPicPr>
        <p:blipFill>
          <a:blip r:embed="rId9"/>
          <a:stretch>
            <a:fillRect/>
          </a:stretch>
        </p:blipFill>
        <p:spPr>
          <a:xfrm>
            <a:off x="51425" y="91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213"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1"/>
                                        <p:tgtEl>
                                          <p:spTgt spid="134"/>
                                        </p:tgtEl>
                                      </p:cBhvr>
                                    </p:animEffect>
                                    <p:set>
                                      <p:cBhvr>
                                        <p:cTn id="11" dur="1" fill="hold">
                                          <p:stCondLst>
                                            <p:cond delay="0"/>
                                          </p:stCondLst>
                                        </p:cTn>
                                        <p:tgtEl>
                                          <p:spTgt spid="134"/>
                                        </p:tgtEl>
                                        <p:attrNameLst>
                                          <p:attrName>style.visibility</p:attrName>
                                        </p:attrNameLst>
                                      </p:cBhvr>
                                      <p:to>
                                        <p:strVal val="hidden"/>
                                      </p:to>
                                    </p:set>
                                  </p:childTnLst>
                                </p:cTn>
                              </p:par>
                              <p:par>
                                <p:cTn id="12" presetID="10" presetClass="entr" presetSubtype="0" fill="hold" nodeType="withEffect">
                                  <p:stCondLst>
                                    <p:cond delay="0"/>
                                  </p:stCondLst>
                                  <p:childTnLst>
                                    <p:set>
                                      <p:cBhvr>
                                        <p:cTn id="13" dur="1" fill="hold">
                                          <p:stCondLst>
                                            <p:cond delay="0"/>
                                          </p:stCondLst>
                                        </p:cTn>
                                        <p:tgtEl>
                                          <p:spTgt spid="135"/>
                                        </p:tgtEl>
                                        <p:attrNameLst>
                                          <p:attrName>style.visibility</p:attrName>
                                        </p:attrNameLst>
                                      </p:cBhvr>
                                      <p:to>
                                        <p:strVal val="visible"/>
                                      </p:to>
                                    </p:set>
                                    <p:animEffect transition="in" filter="fade">
                                      <p:cBhvr>
                                        <p:cTn id="14" dur="1000"/>
                                        <p:tgtEl>
                                          <p:spTgt spid="135"/>
                                        </p:tgtEl>
                                      </p:cBhvr>
                                    </p:animEffect>
                                  </p:childTnLst>
                                </p:cTn>
                              </p:par>
                              <p:par>
                                <p:cTn id="15" presetID="10" presetClass="entr" presetSubtype="0" fill="hold" nodeType="withEffect">
                                  <p:stCondLst>
                                    <p:cond delay="0"/>
                                  </p:stCondLst>
                                  <p:childTnLst>
                                    <p:set>
                                      <p:cBhvr>
                                        <p:cTn id="16" dur="1" fill="hold">
                                          <p:stCondLst>
                                            <p:cond delay="0"/>
                                          </p:stCondLst>
                                        </p:cTn>
                                        <p:tgtEl>
                                          <p:spTgt spid="138"/>
                                        </p:tgtEl>
                                        <p:attrNameLst>
                                          <p:attrName>style.visibility</p:attrName>
                                        </p:attrNameLst>
                                      </p:cBhvr>
                                      <p:to>
                                        <p:strVal val="visible"/>
                                      </p:to>
                                    </p:set>
                                    <p:animEffect transition="in" filter="fade">
                                      <p:cBhvr>
                                        <p:cTn id="17" dur="1000"/>
                                        <p:tgtEl>
                                          <p:spTgt spid="138"/>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136"/>
                                        </p:tgtEl>
                                        <p:attrNameLst>
                                          <p:attrName>style.visibility</p:attrName>
                                        </p:attrNameLst>
                                      </p:cBhvr>
                                      <p:to>
                                        <p:strVal val="visible"/>
                                      </p:to>
                                    </p:set>
                                    <p:animEffect transition="in" filter="fade">
                                      <p:cBhvr>
                                        <p:cTn id="21" dur="5000"/>
                                        <p:tgtEl>
                                          <p:spTgt spid="136"/>
                                        </p:tgtEl>
                                      </p:cBhvr>
                                    </p:animEffect>
                                  </p:childTnLst>
                                </p:cTn>
                              </p:par>
                              <p:par>
                                <p:cTn id="22" presetID="10" presetClass="entr" presetSubtype="0" fill="hold" nodeType="withEffect">
                                  <p:stCondLst>
                                    <p:cond delay="0"/>
                                  </p:stCondLst>
                                  <p:childTnLst>
                                    <p:set>
                                      <p:cBhvr>
                                        <p:cTn id="23" dur="1" fill="hold">
                                          <p:stCondLst>
                                            <p:cond delay="0"/>
                                          </p:stCondLst>
                                        </p:cTn>
                                        <p:tgtEl>
                                          <p:spTgt spid="137"/>
                                        </p:tgtEl>
                                        <p:attrNameLst>
                                          <p:attrName>style.visibility</p:attrName>
                                        </p:attrNameLst>
                                      </p:cBhvr>
                                      <p:to>
                                        <p:strVal val="visible"/>
                                      </p:to>
                                    </p:set>
                                    <p:animEffect transition="in" filter="fade">
                                      <p:cBhvr>
                                        <p:cTn id="24" dur="5000"/>
                                        <p:tgtEl>
                                          <p:spTgt spid="13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1000"/>
                                        <p:tgtEl>
                                          <p:spTgt spid="135"/>
                                        </p:tgtEl>
                                      </p:cBhvr>
                                    </p:animEffect>
                                    <p:set>
                                      <p:cBhvr>
                                        <p:cTn id="29" dur="1" fill="hold">
                                          <p:stCondLst>
                                            <p:cond delay="1000"/>
                                          </p:stCondLst>
                                        </p:cTn>
                                        <p:tgtEl>
                                          <p:spTgt spid="135"/>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1000"/>
                                        <p:tgtEl>
                                          <p:spTgt spid="138"/>
                                        </p:tgtEl>
                                      </p:cBhvr>
                                    </p:animEffect>
                                    <p:set>
                                      <p:cBhvr>
                                        <p:cTn id="32" dur="1" fill="hold">
                                          <p:stCondLst>
                                            <p:cond delay="1000"/>
                                          </p:stCondLst>
                                        </p:cTn>
                                        <p:tgtEl>
                                          <p:spTgt spid="138"/>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1000"/>
                                        <p:tgtEl>
                                          <p:spTgt spid="136"/>
                                        </p:tgtEl>
                                      </p:cBhvr>
                                    </p:animEffect>
                                    <p:set>
                                      <p:cBhvr>
                                        <p:cTn id="35" dur="1" fill="hold">
                                          <p:stCondLst>
                                            <p:cond delay="1000"/>
                                          </p:stCondLst>
                                        </p:cTn>
                                        <p:tgtEl>
                                          <p:spTgt spid="136"/>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1000"/>
                                        <p:tgtEl>
                                          <p:spTgt spid="137"/>
                                        </p:tgtEl>
                                      </p:cBhvr>
                                    </p:animEffect>
                                    <p:set>
                                      <p:cBhvr>
                                        <p:cTn id="38" dur="1" fill="hold">
                                          <p:stCondLst>
                                            <p:cond delay="1000"/>
                                          </p:stCondLst>
                                        </p:cTn>
                                        <p:tgtEl>
                                          <p:spTgt spid="13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9"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14"/>
          <p:cNvPicPr preferRelativeResize="0"/>
          <p:nvPr/>
        </p:nvPicPr>
        <p:blipFill>
          <a:blip r:embed="rId5">
            <a:alphaModFix/>
          </a:blip>
          <a:stretch>
            <a:fillRect/>
          </a:stretch>
        </p:blipFill>
        <p:spPr>
          <a:xfrm rot="5400000">
            <a:off x="4351642" y="760020"/>
            <a:ext cx="4831273" cy="3623451"/>
          </a:xfrm>
          <a:prstGeom prst="rect">
            <a:avLst/>
          </a:prstGeom>
          <a:noFill/>
          <a:ln>
            <a:noFill/>
          </a:ln>
        </p:spPr>
      </p:pic>
      <p:pic>
        <p:nvPicPr>
          <p:cNvPr id="144" name="Google Shape;144;p14"/>
          <p:cNvPicPr preferRelativeResize="0"/>
          <p:nvPr/>
        </p:nvPicPr>
        <p:blipFill>
          <a:blip r:embed="rId6">
            <a:alphaModFix/>
          </a:blip>
          <a:stretch>
            <a:fillRect/>
          </a:stretch>
        </p:blipFill>
        <p:spPr>
          <a:xfrm>
            <a:off x="1366924" y="152388"/>
            <a:ext cx="2560479" cy="4838700"/>
          </a:xfrm>
          <a:prstGeom prst="rect">
            <a:avLst/>
          </a:prstGeom>
          <a:noFill/>
          <a:ln>
            <a:noFill/>
          </a:ln>
        </p:spPr>
      </p:pic>
      <p:pic>
        <p:nvPicPr>
          <p:cNvPr id="2" name="Intro">
            <a:hlinkClick r:id="" action="ppaction://media"/>
            <a:extLst>
              <a:ext uri="{FF2B5EF4-FFF2-40B4-BE49-F238E27FC236}">
                <a16:creationId xmlns:a16="http://schemas.microsoft.com/office/drawing/2014/main" id="{C35B4AF7-96A1-4CE3-D09C-834E2A28921D}"/>
              </a:ext>
            </a:extLst>
          </p:cNvPr>
          <p:cNvPicPr>
            <a:picLocks noChangeAspect="1"/>
          </p:cNvPicPr>
          <p:nvPr>
            <a:audioFile r:link="rId1"/>
            <p:extLst>
              <p:ext uri="{DAA4B4D4-6D71-4841-9C94-3DE7FCFB9230}">
                <p14:media xmlns:p14="http://schemas.microsoft.com/office/powerpoint/2010/main" r:embed="rId2">
                  <p14:trim st="34225"/>
                </p14:media>
              </p:ext>
            </p:extLst>
          </p:nvPr>
        </p:nvPicPr>
        <p:blipFill>
          <a:blip r:embed="rId7"/>
          <a:stretch>
            <a:fillRect/>
          </a:stretch>
        </p:blipFill>
        <p:spPr>
          <a:xfrm>
            <a:off x="338774" y="28746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6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15"/>
          <p:cNvPicPr preferRelativeResize="0"/>
          <p:nvPr/>
        </p:nvPicPr>
        <p:blipFill>
          <a:blip r:embed="rId5">
            <a:alphaModFix/>
          </a:blip>
          <a:stretch>
            <a:fillRect/>
          </a:stretch>
        </p:blipFill>
        <p:spPr>
          <a:xfrm>
            <a:off x="0" y="0"/>
            <a:ext cx="9144003" cy="5143501"/>
          </a:xfrm>
          <a:prstGeom prst="rect">
            <a:avLst/>
          </a:prstGeom>
          <a:noFill/>
          <a:ln>
            <a:noFill/>
          </a:ln>
        </p:spPr>
      </p:pic>
      <p:pic>
        <p:nvPicPr>
          <p:cNvPr id="150" name="Google Shape;150;p15"/>
          <p:cNvPicPr preferRelativeResize="0"/>
          <p:nvPr/>
        </p:nvPicPr>
        <p:blipFill>
          <a:blip r:embed="rId6">
            <a:alphaModFix/>
          </a:blip>
          <a:stretch>
            <a:fillRect/>
          </a:stretch>
        </p:blipFill>
        <p:spPr>
          <a:xfrm>
            <a:off x="0" y="1366562"/>
            <a:ext cx="9144000" cy="2674976"/>
          </a:xfrm>
          <a:prstGeom prst="rect">
            <a:avLst/>
          </a:prstGeom>
          <a:noFill/>
          <a:ln>
            <a:noFill/>
          </a:ln>
        </p:spPr>
      </p:pic>
      <p:pic>
        <p:nvPicPr>
          <p:cNvPr id="151" name="Google Shape;151;p15"/>
          <p:cNvPicPr preferRelativeResize="0"/>
          <p:nvPr/>
        </p:nvPicPr>
        <p:blipFill>
          <a:blip r:embed="rId7">
            <a:alphaModFix/>
          </a:blip>
          <a:stretch>
            <a:fillRect/>
          </a:stretch>
        </p:blipFill>
        <p:spPr>
          <a:xfrm>
            <a:off x="1772514" y="0"/>
            <a:ext cx="6309022" cy="5143500"/>
          </a:xfrm>
          <a:prstGeom prst="rect">
            <a:avLst/>
          </a:prstGeom>
          <a:noFill/>
          <a:ln>
            <a:noFill/>
          </a:ln>
        </p:spPr>
      </p:pic>
      <p:pic>
        <p:nvPicPr>
          <p:cNvPr id="2" name="Recorded Sound">
            <a:hlinkClick r:id="" action="ppaction://media"/>
            <a:extLst>
              <a:ext uri="{FF2B5EF4-FFF2-40B4-BE49-F238E27FC236}">
                <a16:creationId xmlns:a16="http://schemas.microsoft.com/office/drawing/2014/main" id="{7A3502F1-DFDA-B308-FA45-3C653A85796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267200" y="2266950"/>
            <a:ext cx="609600" cy="609600"/>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726"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50"/>
                                        </p:tgtEl>
                                        <p:attrNameLst>
                                          <p:attrName>style.visibility</p:attrName>
                                        </p:attrNameLst>
                                      </p:cBhvr>
                                      <p:to>
                                        <p:strVal val="visible"/>
                                      </p:to>
                                    </p:set>
                                    <p:animEffect transition="in" filter="fade">
                                      <p:cBhvr>
                                        <p:cTn id="11" dur="1000"/>
                                        <p:tgtEl>
                                          <p:spTgt spid="15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51"/>
                                        </p:tgtEl>
                                        <p:attrNameLst>
                                          <p:attrName>style.visibility</p:attrName>
                                        </p:attrNameLst>
                                      </p:cBhvr>
                                      <p:to>
                                        <p:strVal val="visible"/>
                                      </p:to>
                                    </p:set>
                                    <p:animEffect transition="in" filter="fade">
                                      <p:cBhvr>
                                        <p:cTn id="16" dur="10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16"/>
          <p:cNvPicPr preferRelativeResize="0"/>
          <p:nvPr/>
        </p:nvPicPr>
        <p:blipFill>
          <a:blip r:embed="rId5">
            <a:alphaModFix/>
          </a:blip>
          <a:stretch>
            <a:fillRect/>
          </a:stretch>
        </p:blipFill>
        <p:spPr>
          <a:xfrm>
            <a:off x="152400" y="1438800"/>
            <a:ext cx="8839204" cy="2265909"/>
          </a:xfrm>
          <a:prstGeom prst="rect">
            <a:avLst/>
          </a:prstGeom>
          <a:noFill/>
          <a:ln>
            <a:noFill/>
          </a:ln>
        </p:spPr>
      </p:pic>
      <p:pic>
        <p:nvPicPr>
          <p:cNvPr id="2" name="Ahmed_Aldallee_Recording">
            <a:hlinkClick r:id="" action="ppaction://media"/>
            <a:extLst>
              <a:ext uri="{FF2B5EF4-FFF2-40B4-BE49-F238E27FC236}">
                <a16:creationId xmlns:a16="http://schemas.microsoft.com/office/drawing/2014/main" id="{856C0135-D7B7-588A-6E0E-AC89FBD1D096}"/>
              </a:ext>
            </a:extLst>
          </p:cNvPr>
          <p:cNvPicPr>
            <a:picLocks noChangeAspect="1"/>
          </p:cNvPicPr>
          <p:nvPr>
            <a:audioFile r:link="rId1"/>
            <p:extLst>
              <p:ext uri="{DAA4B4D4-6D71-4841-9C94-3DE7FCFB9230}">
                <p14:media xmlns:p14="http://schemas.microsoft.com/office/powerpoint/2010/main" r:embed="rId2">
                  <p14:trim end="27058.0416"/>
                </p14:media>
              </p:ext>
            </p:extLst>
          </p:nvPr>
        </p:nvPicPr>
        <p:blipFill>
          <a:blip r:embed="rId6"/>
          <a:stretch>
            <a:fillRect/>
          </a:stretch>
        </p:blipFill>
        <p:spPr>
          <a:xfrm>
            <a:off x="4267200" y="2427796"/>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6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17"/>
          <p:cNvPicPr preferRelativeResize="0"/>
          <p:nvPr/>
        </p:nvPicPr>
        <p:blipFill>
          <a:blip r:embed="rId5">
            <a:alphaModFix/>
          </a:blip>
          <a:stretch>
            <a:fillRect/>
          </a:stretch>
        </p:blipFill>
        <p:spPr>
          <a:xfrm>
            <a:off x="152400" y="854250"/>
            <a:ext cx="8839200" cy="3434999"/>
          </a:xfrm>
          <a:prstGeom prst="rect">
            <a:avLst/>
          </a:prstGeom>
          <a:noFill/>
          <a:ln>
            <a:noFill/>
          </a:ln>
        </p:spPr>
      </p:pic>
      <p:pic>
        <p:nvPicPr>
          <p:cNvPr id="2" name="Ahmed_Aldallee_Recording">
            <a:hlinkClick r:id="" action="ppaction://media"/>
            <a:extLst>
              <a:ext uri="{FF2B5EF4-FFF2-40B4-BE49-F238E27FC236}">
                <a16:creationId xmlns:a16="http://schemas.microsoft.com/office/drawing/2014/main" id="{5CD0E467-A279-9F80-22E9-A18D74FADB6A}"/>
              </a:ext>
            </a:extLst>
          </p:cNvPr>
          <p:cNvPicPr>
            <a:picLocks noChangeAspect="1"/>
          </p:cNvPicPr>
          <p:nvPr>
            <a:audioFile r:link="rId1"/>
            <p:extLst>
              <p:ext uri="{DAA4B4D4-6D71-4841-9C94-3DE7FCFB9230}">
                <p14:media xmlns:p14="http://schemas.microsoft.com/office/powerpoint/2010/main" r:embed="rId2">
                  <p14:trim st="27122"/>
                </p14:media>
              </p:ext>
            </p:extLst>
          </p:nvPr>
        </p:nvPicPr>
        <p:blipFill>
          <a:blip r:embed="rId6"/>
          <a:stretch>
            <a:fillRect/>
          </a:stretch>
        </p:blipFill>
        <p:spPr>
          <a:xfrm>
            <a:off x="4292600" y="287813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5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18"/>
          <p:cNvPicPr preferRelativeResize="0"/>
          <p:nvPr/>
        </p:nvPicPr>
        <p:blipFill>
          <a:blip r:embed="rId5">
            <a:alphaModFix/>
          </a:blip>
          <a:stretch>
            <a:fillRect/>
          </a:stretch>
        </p:blipFill>
        <p:spPr>
          <a:xfrm rot="-225764">
            <a:off x="960538" y="831525"/>
            <a:ext cx="7458075" cy="571500"/>
          </a:xfrm>
          <a:prstGeom prst="rect">
            <a:avLst/>
          </a:prstGeom>
          <a:noFill/>
          <a:ln>
            <a:noFill/>
          </a:ln>
        </p:spPr>
      </p:pic>
      <p:pic>
        <p:nvPicPr>
          <p:cNvPr id="167" name="Google Shape;167;p18"/>
          <p:cNvPicPr preferRelativeResize="0"/>
          <p:nvPr/>
        </p:nvPicPr>
        <p:blipFill>
          <a:blip r:embed="rId6">
            <a:alphaModFix/>
          </a:blip>
          <a:stretch>
            <a:fillRect/>
          </a:stretch>
        </p:blipFill>
        <p:spPr>
          <a:xfrm rot="196398">
            <a:off x="805563" y="1858775"/>
            <a:ext cx="7429500" cy="571500"/>
          </a:xfrm>
          <a:prstGeom prst="rect">
            <a:avLst/>
          </a:prstGeom>
          <a:noFill/>
          <a:ln>
            <a:noFill/>
          </a:ln>
        </p:spPr>
      </p:pic>
      <p:pic>
        <p:nvPicPr>
          <p:cNvPr id="168" name="Google Shape;168;p18"/>
          <p:cNvPicPr preferRelativeResize="0"/>
          <p:nvPr/>
        </p:nvPicPr>
        <p:blipFill>
          <a:blip r:embed="rId7">
            <a:alphaModFix/>
          </a:blip>
          <a:stretch>
            <a:fillRect/>
          </a:stretch>
        </p:blipFill>
        <p:spPr>
          <a:xfrm rot="-263960">
            <a:off x="453336" y="3002551"/>
            <a:ext cx="7847848" cy="618500"/>
          </a:xfrm>
          <a:prstGeom prst="rect">
            <a:avLst/>
          </a:prstGeom>
          <a:noFill/>
          <a:ln>
            <a:noFill/>
          </a:ln>
        </p:spPr>
      </p:pic>
      <p:pic>
        <p:nvPicPr>
          <p:cNvPr id="169" name="Google Shape;169;p18"/>
          <p:cNvPicPr preferRelativeResize="0"/>
          <p:nvPr/>
        </p:nvPicPr>
        <p:blipFill>
          <a:blip r:embed="rId8">
            <a:alphaModFix/>
          </a:blip>
          <a:stretch>
            <a:fillRect/>
          </a:stretch>
        </p:blipFill>
        <p:spPr>
          <a:xfrm rot="259390">
            <a:off x="1012925" y="4123009"/>
            <a:ext cx="7353301" cy="571500"/>
          </a:xfrm>
          <a:prstGeom prst="rect">
            <a:avLst/>
          </a:prstGeom>
          <a:noFill/>
          <a:ln>
            <a:noFill/>
          </a:ln>
        </p:spPr>
      </p:pic>
      <p:sp>
        <p:nvSpPr>
          <p:cNvPr id="170" name="Google Shape;170;p18"/>
          <p:cNvSpPr txBox="1"/>
          <p:nvPr/>
        </p:nvSpPr>
        <p:spPr>
          <a:xfrm>
            <a:off x="3635013" y="149025"/>
            <a:ext cx="17706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a:solidFill>
                  <a:schemeClr val="lt1"/>
                </a:solidFill>
                <a:latin typeface="Lato"/>
                <a:ea typeface="Lato"/>
                <a:cs typeface="Lato"/>
                <a:sym typeface="Lato"/>
              </a:rPr>
              <a:t>Challenges</a:t>
            </a:r>
            <a:endParaRPr sz="2500">
              <a:solidFill>
                <a:schemeClr val="lt1"/>
              </a:solidFill>
              <a:latin typeface="Lato"/>
              <a:ea typeface="Lato"/>
              <a:cs typeface="Lato"/>
              <a:sym typeface="Lato"/>
            </a:endParaRPr>
          </a:p>
        </p:txBody>
      </p:sp>
      <p:pic>
        <p:nvPicPr>
          <p:cNvPr id="8" name="slide6">
            <a:hlinkClick r:id="" action="ppaction://media"/>
            <a:extLst>
              <a:ext uri="{FF2B5EF4-FFF2-40B4-BE49-F238E27FC236}">
                <a16:creationId xmlns:a16="http://schemas.microsoft.com/office/drawing/2014/main" id="{72EC783A-2885-D6AB-C257-CC1AD475A65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67200" y="2266950"/>
            <a:ext cx="609600" cy="609600"/>
          </a:xfrm>
          <a:prstGeom prst="rect">
            <a:avLst/>
          </a:prstGeom>
        </p:spPr>
      </p:pic>
    </p:spTree>
  </p:cSld>
  <p:clrMapOvr>
    <a:masterClrMapping/>
  </p:clrMapOvr>
  <p:transition spd="slow" advTm="1287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69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9"/>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Practice Smith</a:t>
            </a:r>
            <a:endParaRPr/>
          </a:p>
        </p:txBody>
      </p:sp>
      <p:sp>
        <p:nvSpPr>
          <p:cNvPr id="176" name="Google Shape;176;p19"/>
          <p:cNvSpPr txBox="1">
            <a:spLocks noGrp="1"/>
          </p:cNvSpPr>
          <p:nvPr>
            <p:ph type="subTitle" idx="1"/>
          </p:nvPr>
        </p:nvSpPr>
        <p:spPr>
          <a:xfrm>
            <a:off x="311700" y="2834125"/>
            <a:ext cx="2628600" cy="111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Chase WIlliamson</a:t>
            </a:r>
            <a:br>
              <a:rPr lang="en" sz="1600"/>
            </a:br>
            <a:r>
              <a:rPr lang="en" sz="1600"/>
              <a:t>Ahmed Aldallee</a:t>
            </a:r>
            <a:br>
              <a:rPr lang="en" sz="1600"/>
            </a:br>
            <a:r>
              <a:rPr lang="en" sz="1600"/>
              <a:t>Tanveer Singh</a:t>
            </a:r>
            <a:endParaRPr sz="1600"/>
          </a:p>
          <a:p>
            <a:pPr marL="0" lvl="0" indent="0" algn="l" rtl="0">
              <a:spcBef>
                <a:spcPts val="0"/>
              </a:spcBef>
              <a:spcAft>
                <a:spcPts val="0"/>
              </a:spcAft>
              <a:buNone/>
            </a:pPr>
            <a:r>
              <a:rPr lang="en" sz="1600"/>
              <a:t>James Nguyen </a:t>
            </a:r>
            <a:endParaRPr sz="1600"/>
          </a:p>
        </p:txBody>
      </p:sp>
      <p:pic>
        <p:nvPicPr>
          <p:cNvPr id="5" name="slide7">
            <a:hlinkClick r:id="" action="ppaction://media"/>
            <a:extLst>
              <a:ext uri="{FF2B5EF4-FFF2-40B4-BE49-F238E27FC236}">
                <a16:creationId xmlns:a16="http://schemas.microsoft.com/office/drawing/2014/main" id="{C16C413E-AC88-2D1B-8F6E-2463313A38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p:transition spd="slow" advTm="709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9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340</TotalTime>
  <Words>851</Words>
  <Application>Microsoft Office PowerPoint</Application>
  <PresentationFormat>On-screen Show (16:9)</PresentationFormat>
  <Paragraphs>16</Paragraphs>
  <Slides>7</Slides>
  <Notes>7</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Montserrat</vt:lpstr>
      <vt:lpstr>Arial</vt:lpstr>
      <vt:lpstr>Lato</vt:lpstr>
      <vt:lpstr>Focus</vt:lpstr>
      <vt:lpstr>PowerPoint Presentation</vt:lpstr>
      <vt:lpstr>PowerPoint Presentation</vt:lpstr>
      <vt:lpstr>PowerPoint Presentation</vt:lpstr>
      <vt:lpstr>PowerPoint Presentation</vt:lpstr>
      <vt:lpstr>PowerPoint Presentation</vt:lpstr>
      <vt:lpstr>PowerPoint Presentation</vt:lpstr>
      <vt:lpstr>Practice Smith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Chase Williamson</cp:lastModifiedBy>
  <cp:revision>4</cp:revision>
  <dcterms:modified xsi:type="dcterms:W3CDTF">2022-12-17T03:33:13Z</dcterms:modified>
</cp:coreProperties>
</file>